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A70AB-CC40-44D9-A254-5C01D779139B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AAA80-65FA-47BA-A172-37901F8EE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0386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A70AB-CC40-44D9-A254-5C01D779139B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AAA80-65FA-47BA-A172-37901F8EE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566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A70AB-CC40-44D9-A254-5C01D779139B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AAA80-65FA-47BA-A172-37901F8EE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744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A70AB-CC40-44D9-A254-5C01D779139B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AAA80-65FA-47BA-A172-37901F8EE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012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A70AB-CC40-44D9-A254-5C01D779139B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AAA80-65FA-47BA-A172-37901F8EE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353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A70AB-CC40-44D9-A254-5C01D779139B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AAA80-65FA-47BA-A172-37901F8EE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543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A70AB-CC40-44D9-A254-5C01D779139B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AAA80-65FA-47BA-A172-37901F8EE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012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A70AB-CC40-44D9-A254-5C01D779139B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AAA80-65FA-47BA-A172-37901F8EE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169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A70AB-CC40-44D9-A254-5C01D779139B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AAA80-65FA-47BA-A172-37901F8EE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064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A70AB-CC40-44D9-A254-5C01D779139B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AAA80-65FA-47BA-A172-37901F8EE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959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A70AB-CC40-44D9-A254-5C01D779139B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5AAA80-65FA-47BA-A172-37901F8EE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714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3A70AB-CC40-44D9-A254-5C01D779139B}" type="datetimeFigureOut">
              <a:rPr lang="en-US" smtClean="0"/>
              <a:t>10/29/2013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5AAA80-65FA-47BA-A172-37901F8EED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448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56598" y="0"/>
            <a:ext cx="8243248" cy="2215991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13800" dirty="0" smtClean="0">
                <a:solidFill>
                  <a:srgbClr val="FFFF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স্বাগতম</a:t>
            </a:r>
            <a:endParaRPr lang="en-US" sz="13800" dirty="0">
              <a:solidFill>
                <a:srgbClr val="FFFF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6598" y="2320119"/>
            <a:ext cx="8243248" cy="4537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030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32846" y="143435"/>
            <a:ext cx="7100047" cy="1862048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115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সমাধান -</a:t>
            </a:r>
            <a:endParaRPr lang="en-US" sz="115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" y="2459364"/>
            <a:ext cx="12192000" cy="2585323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bn-BD" sz="54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গতিঃ- সময়ের পরির্বতনের সময়ের পরিপার্শেবর সাপেক্ষে যখন কোন বস্তুর অবস্থানের পরির্বতন ঘটে আর এ</a:t>
            </a:r>
            <a:r>
              <a:rPr lang="bn-BD" sz="5400" dirty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অবস্থানের </a:t>
            </a:r>
            <a:r>
              <a:rPr lang="bn-BD" sz="5400" dirty="0" smtClean="0">
                <a:solidFill>
                  <a:srgbClr val="C0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পরির্বতনের ঘটনাকে গতি বলে । </a:t>
            </a:r>
            <a:endParaRPr lang="en-US" sz="5400" dirty="0">
              <a:solidFill>
                <a:srgbClr val="C0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6937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08760" y="3825558"/>
            <a:ext cx="10150898" cy="1107996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/>
            <a:r>
              <a:rPr lang="bn-BD" sz="66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  <a:sym typeface="Webdings"/>
              </a:rPr>
              <a:t></a:t>
            </a:r>
            <a:r>
              <a:rPr lang="bn-BD" sz="66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জোড়ায় কাজ (সময়-০৭ মিনিট)</a:t>
            </a:r>
            <a:endParaRPr lang="en-US" sz="66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712191" y="1687850"/>
            <a:ext cx="4876800" cy="1015663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/>
          <a:p>
            <a:pPr algn="ctr"/>
            <a:r>
              <a:rPr lang="bn-BD" sz="60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কর্ম পত্র </a:t>
            </a:r>
            <a:r>
              <a:rPr lang="bn-BD" sz="60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-২</a:t>
            </a:r>
            <a:endParaRPr lang="en-US" sz="60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1023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1242" y="586052"/>
            <a:ext cx="4080680" cy="2170796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490" y="586051"/>
            <a:ext cx="4080680" cy="217079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63773" y="4155761"/>
            <a:ext cx="12028227" cy="156966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*বেগ ও ত্বরন বলতে কি বুঝ ?</a:t>
            </a:r>
            <a:endParaRPr lang="en-US" sz="96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44348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092919" y="492641"/>
            <a:ext cx="3719288" cy="1569660"/>
          </a:xfrm>
          <a:prstGeom prst="rect">
            <a:avLst/>
          </a:prstGeom>
          <a:solidFill>
            <a:srgbClr val="92D050"/>
          </a:solidFill>
        </p:spPr>
        <p:txBody>
          <a:bodyPr wrap="none">
            <a:spAutoFit/>
          </a:bodyPr>
          <a:lstStyle/>
          <a:p>
            <a:pPr algn="ctr"/>
            <a:r>
              <a:rPr lang="bn-BD" sz="96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সমাধান -</a:t>
            </a:r>
            <a:endParaRPr lang="en-US" sz="96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5533" y="2523765"/>
            <a:ext cx="11424113" cy="156966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just"/>
            <a:r>
              <a:rPr lang="bn-BD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বেগঃ- </a:t>
            </a:r>
            <a:r>
              <a:rPr lang="bn-BD" sz="48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48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বস্তু নির্দিষ্ট দিকে একক সময়ে যে পথ আতিক্রম করে তাকে বেগ বলে । বেগের একক হল মিটার/সেকেন্ড </a:t>
            </a:r>
            <a:endParaRPr lang="en-US" sz="48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5534" y="4856913"/>
            <a:ext cx="11424113" cy="2031325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just"/>
            <a:r>
              <a:rPr lang="bn-BD" sz="5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ত্বরনঃ-সময়ের সাথে বস্তুর অসম বেগের পরির্বতনের হারকে ত্বরন বলে</a:t>
            </a:r>
            <a:r>
              <a:rPr lang="bn-BD" sz="4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।</a:t>
            </a:r>
            <a:r>
              <a:rPr lang="bn-BD" sz="2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54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ত্বরন এর একক হল মিটার/সেকেন্ড</a:t>
            </a:r>
            <a:endParaRPr lang="en-US" sz="54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  <a:p>
            <a:pPr algn="just"/>
            <a:r>
              <a:rPr lang="bn-BD" dirty="0" smtClean="0"/>
              <a:t>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0904561" y="5610965"/>
            <a:ext cx="3821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২</a:t>
            </a:r>
            <a:endParaRPr lang="en-US" sz="28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8138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67790" y="1139768"/>
            <a:ext cx="4052713" cy="1446550"/>
          </a:xfrm>
          <a:prstGeom prst="rect">
            <a:avLst/>
          </a:prstGeom>
          <a:solidFill>
            <a:srgbClr val="00B050"/>
          </a:solidFill>
        </p:spPr>
        <p:txBody>
          <a:bodyPr wrap="none">
            <a:spAutoFit/>
          </a:bodyPr>
          <a:lstStyle/>
          <a:p>
            <a:pPr algn="ctr"/>
            <a:r>
              <a:rPr lang="bn-BD" sz="88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কর্ম পত্র </a:t>
            </a:r>
            <a:r>
              <a:rPr lang="bn-BD" sz="88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-৩</a:t>
            </a:r>
            <a:endParaRPr lang="en-US" sz="88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41194" y="3586592"/>
            <a:ext cx="11671512" cy="1323439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r>
              <a:rPr lang="bn-BD" sz="80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  <a:sym typeface="Webdings"/>
              </a:rPr>
              <a:t></a:t>
            </a:r>
            <a:r>
              <a:rPr lang="bn-BD" sz="80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দলীয় কাজ </a:t>
            </a:r>
            <a:r>
              <a:rPr lang="bn-BD" sz="54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(সময়-১০ মিনিট)</a:t>
            </a:r>
            <a:endParaRPr lang="en-US" sz="54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24000" y="3401926"/>
            <a:ext cx="104887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/>
              <a:t>*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058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 flipV="1">
            <a:off x="1246094" y="3424517"/>
            <a:ext cx="4581500" cy="10383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1075765" y="519953"/>
            <a:ext cx="125506" cy="294042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V="1">
            <a:off x="1201271" y="1697776"/>
            <a:ext cx="4312425" cy="179846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841744" y="1972235"/>
            <a:ext cx="35859" cy="1452282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Smiley Face 11"/>
          <p:cNvSpPr/>
          <p:nvPr/>
        </p:nvSpPr>
        <p:spPr>
          <a:xfrm>
            <a:off x="2088776" y="1586752"/>
            <a:ext cx="1165412" cy="1219200"/>
          </a:xfrm>
          <a:prstGeom prst="smileyFac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376518" y="3424517"/>
            <a:ext cx="10399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       P</a:t>
            </a:r>
            <a:endParaRPr lang="en-US" sz="2800" dirty="0"/>
          </a:p>
        </p:txBody>
      </p:sp>
      <p:sp>
        <p:nvSpPr>
          <p:cNvPr id="20" name="TextBox 19"/>
          <p:cNvSpPr txBox="1"/>
          <p:nvPr/>
        </p:nvSpPr>
        <p:spPr>
          <a:xfrm>
            <a:off x="699248" y="258198"/>
            <a:ext cx="3765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Q</a:t>
            </a:r>
            <a:endParaRPr lang="en-US" sz="3200" dirty="0"/>
          </a:p>
        </p:txBody>
      </p:sp>
      <p:sp>
        <p:nvSpPr>
          <p:cNvPr id="21" name="TextBox 20"/>
          <p:cNvSpPr txBox="1"/>
          <p:nvPr/>
        </p:nvSpPr>
        <p:spPr>
          <a:xfrm>
            <a:off x="4589929" y="3460376"/>
            <a:ext cx="5916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R</a:t>
            </a:r>
            <a:endParaRPr lang="en-US" sz="3200" dirty="0"/>
          </a:p>
        </p:txBody>
      </p:sp>
      <p:sp>
        <p:nvSpPr>
          <p:cNvPr id="22" name="TextBox 21"/>
          <p:cNvSpPr txBox="1"/>
          <p:nvPr/>
        </p:nvSpPr>
        <p:spPr>
          <a:xfrm>
            <a:off x="4652681" y="1405389"/>
            <a:ext cx="4661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S</a:t>
            </a:r>
            <a:endParaRPr lang="en-US" sz="32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7339" y="303402"/>
            <a:ext cx="5595313" cy="184619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6625721" y="2133256"/>
            <a:ext cx="5486931" cy="66021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59307" y="4962701"/>
            <a:ext cx="11671512" cy="1200329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/>
          <a:p>
            <a:pPr algn="ctr"/>
            <a:r>
              <a:rPr lang="bn-BD" sz="72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*বেগ ও </a:t>
            </a:r>
            <a:r>
              <a:rPr lang="bn-BD" sz="72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ত্বরনের মধ্যে ৩টি পার্থক্য লিখ? </a:t>
            </a:r>
            <a:endParaRPr lang="en-US" sz="72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4339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9" grpId="0"/>
      <p:bldP spid="20" grpId="0"/>
      <p:bldP spid="21" grpId="0"/>
      <p:bldP spid="22" grpId="0"/>
      <p:bldP spid="13" grpId="0" animBg="1"/>
      <p:bldP spid="1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12778" y="419248"/>
            <a:ext cx="3719288" cy="1569660"/>
          </a:xfrm>
          <a:prstGeom prst="rect">
            <a:avLst/>
          </a:prstGeom>
          <a:solidFill>
            <a:srgbClr val="00B050"/>
          </a:solidFill>
        </p:spPr>
        <p:txBody>
          <a:bodyPr wrap="none">
            <a:spAutoFit/>
          </a:bodyPr>
          <a:lstStyle/>
          <a:p>
            <a:pPr algn="ctr"/>
            <a:r>
              <a:rPr lang="bn-BD" sz="9600" dirty="0">
                <a:solidFill>
                  <a:srgbClr val="FFC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সমাধান -</a:t>
            </a:r>
            <a:endParaRPr lang="en-US" sz="9600" dirty="0">
              <a:solidFill>
                <a:srgbClr val="FFC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1767740"/>
              </p:ext>
            </p:extLst>
          </p:nvPr>
        </p:nvGraphicFramePr>
        <p:xfrm>
          <a:off x="1677158" y="2166329"/>
          <a:ext cx="8128000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7552"/>
                <a:gridCol w="3366448"/>
                <a:gridCol w="413982"/>
                <a:gridCol w="3650018"/>
              </a:tblGrid>
              <a:tr h="370840"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rgbClr val="FF0000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bn-BD" sz="2800" dirty="0" smtClean="0">
                          <a:solidFill>
                            <a:srgbClr val="FF0000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বেগ</a:t>
                      </a:r>
                      <a:endParaRPr lang="en-US" sz="2800" dirty="0">
                        <a:solidFill>
                          <a:srgbClr val="FF0000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rgbClr val="FF0000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bn-BD" sz="2800" dirty="0" smtClean="0">
                          <a:solidFill>
                            <a:srgbClr val="0070C0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ত্ব</a:t>
                      </a:r>
                      <a:r>
                        <a:rPr lang="bn-BD" sz="2800" baseline="0" dirty="0" smtClean="0">
                          <a:solidFill>
                            <a:srgbClr val="0070C0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রন</a:t>
                      </a:r>
                      <a:endParaRPr lang="en-US" sz="2800" dirty="0">
                        <a:solidFill>
                          <a:srgbClr val="0070C0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bn-BD" sz="2800" dirty="0" smtClean="0">
                          <a:solidFill>
                            <a:srgbClr val="FF0000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১</a:t>
                      </a:r>
                      <a:endParaRPr lang="en-US" sz="2800" dirty="0">
                        <a:solidFill>
                          <a:srgbClr val="FF0000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bn-BD" sz="2800" dirty="0" smtClean="0">
                          <a:solidFill>
                            <a:srgbClr val="FF0000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বেগঃ- বস্তু নির্দিষ্ট দিকে একক সময়ে যে পথ আতিক্রম করে তাকে বেগ বলে ।</a:t>
                      </a:r>
                      <a:endParaRPr lang="en-US" sz="2800" dirty="0">
                        <a:solidFill>
                          <a:srgbClr val="FF0000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bn-BD" sz="2800" dirty="0" smtClean="0">
                          <a:solidFill>
                            <a:srgbClr val="FF0000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১</a:t>
                      </a:r>
                      <a:endParaRPr lang="en-US" sz="2800" dirty="0">
                        <a:solidFill>
                          <a:srgbClr val="FF0000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bn-BD" sz="2800" dirty="0" smtClean="0">
                          <a:solidFill>
                            <a:srgbClr val="0070C0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ত্বরনঃ-সময়ের সাথে বস্তুর অসম বেগের পরির্বতনের হারকে ত্বরন বলে। </a:t>
                      </a:r>
                      <a:endParaRPr lang="en-US" sz="2800" dirty="0">
                        <a:solidFill>
                          <a:srgbClr val="0070C0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bn-BD" sz="2800" dirty="0" smtClean="0">
                          <a:solidFill>
                            <a:srgbClr val="FF0000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২</a:t>
                      </a:r>
                      <a:endParaRPr lang="en-US" sz="2800" dirty="0">
                        <a:solidFill>
                          <a:srgbClr val="FF0000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2800" dirty="0" smtClean="0">
                          <a:solidFill>
                            <a:srgbClr val="FF0000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বেগের একক হল মিটার/সেকেন্ড </a:t>
                      </a:r>
                      <a:endParaRPr lang="en-US" sz="2800" dirty="0" smtClean="0">
                        <a:solidFill>
                          <a:srgbClr val="FF0000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  <a:p>
                      <a:endParaRPr lang="en-US" sz="2800" dirty="0">
                        <a:solidFill>
                          <a:srgbClr val="FF0000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bn-BD" sz="2800" dirty="0" smtClean="0">
                          <a:solidFill>
                            <a:srgbClr val="FF0000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২</a:t>
                      </a:r>
                      <a:endParaRPr lang="en-US" sz="2800" dirty="0">
                        <a:solidFill>
                          <a:srgbClr val="FF0000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bn-BD" sz="2800" dirty="0" smtClean="0">
                          <a:solidFill>
                            <a:srgbClr val="0070C0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একক  মিটার/সেকেন্ড২</a:t>
                      </a:r>
                      <a:endParaRPr lang="en-US" sz="2800" dirty="0" smtClean="0">
                        <a:solidFill>
                          <a:srgbClr val="0070C0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  <a:p>
                      <a:pPr algn="just"/>
                      <a:endParaRPr lang="en-US" sz="2800" dirty="0">
                        <a:solidFill>
                          <a:srgbClr val="0070C0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bn-BD" sz="2800" dirty="0" smtClean="0">
                          <a:solidFill>
                            <a:srgbClr val="FF0000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৩</a:t>
                      </a:r>
                      <a:endParaRPr lang="en-US" sz="2800" dirty="0">
                        <a:solidFill>
                          <a:srgbClr val="FF0000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bn-BD" sz="2800" dirty="0" smtClean="0">
                          <a:solidFill>
                            <a:srgbClr val="FF0000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 নির্দিষ্ট দিকে দ্রুতিই বেগ</a:t>
                      </a:r>
                      <a:endParaRPr lang="en-US" sz="2800" dirty="0">
                        <a:solidFill>
                          <a:srgbClr val="FF0000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bn-BD" sz="2800" dirty="0" smtClean="0">
                          <a:solidFill>
                            <a:srgbClr val="FF0000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৩</a:t>
                      </a:r>
                      <a:endParaRPr lang="en-US" sz="2800" dirty="0">
                        <a:solidFill>
                          <a:srgbClr val="FF0000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bn-BD" sz="2800" dirty="0" smtClean="0">
                          <a:solidFill>
                            <a:srgbClr val="0070C0"/>
                          </a:solidFill>
                          <a:latin typeface="NikoshBAN" panose="02000000000000000000" pitchFamily="2" charset="0"/>
                          <a:cs typeface="NikoshBAN" panose="02000000000000000000" pitchFamily="2" charset="0"/>
                        </a:rPr>
                        <a:t>বস্তুর অসম বেগের পরির্বতন ত্বরন </a:t>
                      </a:r>
                      <a:endParaRPr lang="en-US" sz="2800" dirty="0">
                        <a:solidFill>
                          <a:srgbClr val="0070C0"/>
                        </a:solidFill>
                        <a:latin typeface="NikoshBAN" panose="02000000000000000000" pitchFamily="2" charset="0"/>
                        <a:cs typeface="NikoshBAN" panose="02000000000000000000" pitchFamily="2" charset="0"/>
                      </a:endParaRP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9837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83190" y="109462"/>
            <a:ext cx="2860078" cy="1446550"/>
          </a:xfrm>
          <a:prstGeom prst="rect">
            <a:avLst/>
          </a:prstGeom>
          <a:solidFill>
            <a:srgbClr val="7030A0"/>
          </a:solidFill>
        </p:spPr>
        <p:txBody>
          <a:bodyPr wrap="none">
            <a:spAutoFit/>
          </a:bodyPr>
          <a:lstStyle/>
          <a:p>
            <a:r>
              <a:rPr lang="bn-BD" sz="8800" dirty="0" smtClean="0">
                <a:solidFill>
                  <a:srgbClr val="FFC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মূল্যায়ন</a:t>
            </a:r>
            <a:endParaRPr lang="en-US" sz="8800" dirty="0">
              <a:solidFill>
                <a:srgbClr val="FFC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05215" y="1594921"/>
            <a:ext cx="10099344" cy="144655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bn-BD" sz="8800" dirty="0" smtClean="0"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*বেগের একক কি ?</a:t>
            </a:r>
            <a:endParaRPr lang="en-US" sz="8800" dirty="0">
              <a:solidFill>
                <a:srgbClr val="92D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05215" y="3520420"/>
            <a:ext cx="10099345" cy="144655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bn-BD" sz="88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*ত্বরন কাকে বলে ? </a:t>
            </a:r>
            <a:endParaRPr lang="en-US" sz="88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05215" y="5282048"/>
            <a:ext cx="10099344" cy="1200329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bn-BD" dirty="0"/>
              <a:t> </a:t>
            </a:r>
            <a:r>
              <a:rPr lang="bn-BD" sz="7200" dirty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* </a:t>
            </a:r>
            <a:r>
              <a:rPr lang="bn-BD" sz="7200" dirty="0" smtClean="0">
                <a:solidFill>
                  <a:srgbClr val="00206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ত্বরন এর একক কি ? </a:t>
            </a:r>
            <a:endParaRPr lang="en-US" sz="7200" dirty="0">
              <a:solidFill>
                <a:srgbClr val="00206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644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154643" y="1126531"/>
            <a:ext cx="3768980" cy="1323439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bn-BD" sz="80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বাড়ীর </a:t>
            </a:r>
            <a:r>
              <a:rPr lang="bn-BD" sz="80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কাজ</a:t>
            </a:r>
            <a:endParaRPr lang="en-US" sz="80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361206"/>
            <a:ext cx="3573439" cy="227281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5009" y="432896"/>
            <a:ext cx="3562065" cy="239219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-1" y="3589361"/>
            <a:ext cx="12192001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বেগ – সময় লেখ থেকে কিভাবে ত্বরন নির্ণয় করা যায় তা বিশ্লেষণ কর।</a:t>
            </a:r>
            <a:endParaRPr lang="en-US" sz="40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856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17239" y="0"/>
            <a:ext cx="5941050" cy="3154710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bn-BD" sz="199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ধন্যবাদ</a:t>
            </a:r>
            <a:endParaRPr lang="en-US" sz="199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7541" y="2756849"/>
            <a:ext cx="7137779" cy="4455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5636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49169" y="559558"/>
            <a:ext cx="4067033" cy="1323439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পরিচিতি</a:t>
            </a:r>
            <a:endParaRPr lang="en-US" sz="80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34715" y="2808325"/>
            <a:ext cx="4956151" cy="3908762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bn-BD" sz="48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শিক্ষক পরিচিতি</a:t>
            </a:r>
          </a:p>
          <a:p>
            <a:r>
              <a:rPr lang="bn-BD" sz="40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মোঃ শহিদুল ইসলাম</a:t>
            </a:r>
          </a:p>
          <a:p>
            <a:r>
              <a:rPr lang="bn-BD" sz="40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সহকারী শিক্ষক (কম্পিউটার)</a:t>
            </a:r>
          </a:p>
          <a:p>
            <a:r>
              <a:rPr lang="bn-BD" sz="40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মোহরকয়া উচ্চ বিদ্যালয়</a:t>
            </a:r>
          </a:p>
          <a:p>
            <a:r>
              <a:rPr lang="bn-BD" sz="40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লালপুর, নাটোর।</a:t>
            </a:r>
          </a:p>
          <a:p>
            <a:r>
              <a:rPr lang="bn-BD" sz="4000" dirty="0" smtClean="0">
                <a:solidFill>
                  <a:srgbClr val="7030A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আইডি নং ১৪</a:t>
            </a:r>
            <a:endParaRPr lang="en-US" sz="4000" dirty="0">
              <a:solidFill>
                <a:srgbClr val="7030A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09732" y="2808325"/>
            <a:ext cx="5445456" cy="390876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 পরিচিতি</a:t>
            </a:r>
          </a:p>
          <a:p>
            <a:r>
              <a:rPr lang="bn-BD" sz="36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বিষয়- পদার্থ বিজ্ঞান</a:t>
            </a:r>
          </a:p>
          <a:p>
            <a:r>
              <a:rPr lang="bn-BD" sz="36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শেণী –নবম</a:t>
            </a:r>
          </a:p>
          <a:p>
            <a:r>
              <a:rPr lang="bn-BD" sz="36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পাঠের শিরোনাম - গতি (আংশিক)</a:t>
            </a:r>
          </a:p>
          <a:p>
            <a:r>
              <a:rPr lang="bn-BD" sz="36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সময়- ৪০ মিঃ</a:t>
            </a:r>
          </a:p>
          <a:p>
            <a:r>
              <a:rPr lang="bn-BD" sz="3600" dirty="0" smtClean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তারিখ- ২৫/১০/১৩ ইং</a:t>
            </a:r>
            <a:endParaRPr lang="en-US" sz="3600" b="1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714" y="374753"/>
            <a:ext cx="2969668" cy="2081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813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96400" y="1111634"/>
            <a:ext cx="2968082" cy="218580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1159639" y="883571"/>
            <a:ext cx="928468" cy="7455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058" y="3985147"/>
            <a:ext cx="2968082" cy="214269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6364" y="3985147"/>
            <a:ext cx="2662881" cy="214269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6365" y="1111634"/>
            <a:ext cx="2662881" cy="218580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807949" y="137600"/>
            <a:ext cx="4347148" cy="830997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4800" dirty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চিন্তা কর ও বল</a:t>
            </a:r>
            <a:endParaRPr lang="en-US" sz="4800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273863" y="3235880"/>
            <a:ext cx="827471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4000" dirty="0">
                <a:latin typeface="NikoshBAN" panose="02000000000000000000" pitchFamily="2" charset="0"/>
                <a:cs typeface="NikoshBAN" panose="02000000000000000000" pitchFamily="2" charset="0"/>
              </a:rPr>
              <a:t>গতি</a:t>
            </a:r>
            <a:endParaRPr lang="en-US" sz="40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159218" y="6336044"/>
            <a:ext cx="140455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3200" dirty="0">
                <a:latin typeface="NikoshBAN" panose="02000000000000000000" pitchFamily="2" charset="0"/>
                <a:cs typeface="NikoshBAN" panose="02000000000000000000" pitchFamily="2" charset="0"/>
              </a:rPr>
              <a:t>পরম গতি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344011" y="3297436"/>
            <a:ext cx="207620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3200" dirty="0">
                <a:latin typeface="NikoshBAN" panose="02000000000000000000" pitchFamily="2" charset="0"/>
                <a:cs typeface="NikoshBAN" panose="02000000000000000000" pitchFamily="2" charset="0"/>
              </a:rPr>
              <a:t>আপেক্ষিক গতি</a:t>
            </a:r>
            <a:endParaRPr lang="en-US" sz="32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164626" y="6305267"/>
            <a:ext cx="2511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স্থিতি</a:t>
            </a:r>
            <a:endParaRPr lang="en-US" sz="3600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3068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2.91667E-6 -0.02106 C 0.06706 -0.02106 0.12162 0.05 0.12162 0.13796 C 0.12162 0.2257 0.06706 0.29769 -2.91667E-6 0.29769 C -0.06718 0.29769 -0.12161 0.2257 -0.12161 0.13796 C -0.12161 0.05 -0.06718 -0.02106 -2.91667E-6 -0.02106 Z " pathEditMode="relative" rAng="0" ptsTypes="AAAAA">
                                      <p:cBhvr>
                                        <p:cTn id="12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59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/>
      <p:bldP spid="13" grpId="0"/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81533" y="104260"/>
            <a:ext cx="7749915" cy="1569660"/>
          </a:xfrm>
          <a:prstGeom prst="rect">
            <a:avLst/>
          </a:prstGeom>
          <a:solidFill>
            <a:srgbClr val="7030A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 শিরোনাম</a:t>
            </a:r>
            <a:endParaRPr lang="en-US" sz="9600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11742" y="4947201"/>
            <a:ext cx="10463135" cy="1569660"/>
          </a:xfrm>
          <a:prstGeom prst="rect">
            <a:avLst/>
          </a:prstGeom>
          <a:solidFill>
            <a:schemeClr val="bg2">
              <a:lumMod val="1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96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গতি, বেগ ও ত্বরণ</a:t>
            </a:r>
            <a:endParaRPr lang="en-US" sz="96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pic>
        <p:nvPicPr>
          <p:cNvPr id="4" name="Picture 3" descr="Black-Car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1742" y="1829778"/>
            <a:ext cx="10463135" cy="2961564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144626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08995" y="73453"/>
            <a:ext cx="5846164" cy="1862048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11500" dirty="0" smtClean="0">
                <a:solidFill>
                  <a:srgbClr val="92D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শিখনফল</a:t>
            </a:r>
            <a:endParaRPr lang="en-US" sz="11500" dirty="0">
              <a:solidFill>
                <a:srgbClr val="92D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9448" y="3263665"/>
            <a:ext cx="10717968" cy="1015663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en-US" sz="60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* </a:t>
            </a:r>
            <a:r>
              <a:rPr lang="bn-BD" sz="60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গতি </a:t>
            </a:r>
            <a:r>
              <a:rPr lang="bn-BD" sz="60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কাকে বলে তা বলতে পারবে।</a:t>
            </a:r>
            <a:endParaRPr lang="en-US" sz="6000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60030" y="4583793"/>
            <a:ext cx="10717968" cy="923330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r>
              <a:rPr lang="bn-BD" sz="5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*</a:t>
            </a:r>
            <a:r>
              <a:rPr lang="en-US" sz="5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5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বেগ </a:t>
            </a:r>
            <a:r>
              <a:rPr lang="bn-BD" sz="54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ও ত্বরন সম্পর্কে তা বলতে পারবে। </a:t>
            </a:r>
            <a:endParaRPr lang="en-US" sz="54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73678" y="5842337"/>
            <a:ext cx="10717968" cy="1015663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bn-BD" sz="60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*</a:t>
            </a:r>
            <a:r>
              <a:rPr lang="en-US" sz="60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 </a:t>
            </a:r>
            <a:r>
              <a:rPr lang="bn-BD" sz="60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বেগ </a:t>
            </a:r>
            <a:r>
              <a:rPr lang="bn-BD" sz="60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ও </a:t>
            </a:r>
            <a:r>
              <a:rPr lang="bn-BD" sz="60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ত্বরন এর পার্থক্য বলতে পারবে । </a:t>
            </a:r>
            <a:endParaRPr lang="en-US" sz="60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39448" y="2137918"/>
            <a:ext cx="10717967" cy="92333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anose="02000000000000000000" pitchFamily="2" charset="0"/>
                <a:cs typeface="NikoshBAN" panose="02000000000000000000" pitchFamily="2" charset="0"/>
              </a:rPr>
              <a:t>এ পাঠ শেষে শিক্ষার্থীরা </a:t>
            </a:r>
            <a:r>
              <a:rPr lang="bn-BD" sz="5400" dirty="0" smtClean="0"/>
              <a:t>-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2739538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lack-Car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858" y="1282497"/>
            <a:ext cx="6694229" cy="2961564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9615415" y="2183838"/>
            <a:ext cx="2212644" cy="132343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80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বেগ</a:t>
            </a:r>
            <a:endParaRPr lang="en-US" sz="80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7811067" y="2714225"/>
            <a:ext cx="1064525" cy="54591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702858" y="5895832"/>
            <a:ext cx="6694229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702858" y="4913193"/>
            <a:ext cx="1037230" cy="98263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9615414" y="5213445"/>
            <a:ext cx="2212645" cy="1200329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ত্বরন</a:t>
            </a:r>
            <a:endParaRPr lang="en-US" sz="72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15" name="Right Arrow 14"/>
          <p:cNvSpPr/>
          <p:nvPr/>
        </p:nvSpPr>
        <p:spPr>
          <a:xfrm>
            <a:off x="7811067" y="5650172"/>
            <a:ext cx="1105470" cy="49132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36554" y="119181"/>
            <a:ext cx="4914336" cy="1015663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bn-BD" sz="6000" dirty="0" smtClean="0">
                <a:solidFill>
                  <a:srgbClr val="00B0F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পাঠ উপস্থাপনা</a:t>
            </a:r>
            <a:endParaRPr lang="en-US" sz="6000" dirty="0">
              <a:solidFill>
                <a:srgbClr val="00B0F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3449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3" grpId="0" animBg="1"/>
      <p:bldP spid="14" grpId="0" animBg="1"/>
      <p:bldP spid="15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04715" y="1037230"/>
            <a:ext cx="4899547" cy="203351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2982797"/>
            <a:ext cx="12192000" cy="66021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9215650" y="1718673"/>
            <a:ext cx="228600" cy="3640348"/>
            <a:chOff x="6858000" y="1447800"/>
            <a:chExt cx="228600" cy="3640348"/>
          </a:xfrm>
        </p:grpSpPr>
        <p:sp>
          <p:nvSpPr>
            <p:cNvPr id="5" name="Can 4"/>
            <p:cNvSpPr/>
            <p:nvPr/>
          </p:nvSpPr>
          <p:spPr>
            <a:xfrm>
              <a:off x="6858000" y="1447800"/>
              <a:ext cx="228600" cy="1828800"/>
            </a:xfrm>
            <a:prstGeom prst="can">
              <a:avLst/>
            </a:prstGeom>
            <a:blipFill>
              <a:blip r:embed="rId3"/>
              <a:tile tx="0" ty="0" sx="100000" sy="100000" flip="none" algn="tl"/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Can 5"/>
            <p:cNvSpPr/>
            <p:nvPr/>
          </p:nvSpPr>
          <p:spPr>
            <a:xfrm flipV="1">
              <a:off x="6858000" y="3259348"/>
              <a:ext cx="228600" cy="1828800"/>
            </a:xfrm>
            <a:prstGeom prst="can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2" name="Straight Connector 11"/>
          <p:cNvCxnSpPr/>
          <p:nvPr/>
        </p:nvCxnSpPr>
        <p:spPr>
          <a:xfrm flipV="1">
            <a:off x="1078173" y="6155140"/>
            <a:ext cx="4244454" cy="5459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1078173" y="4107976"/>
            <a:ext cx="13648" cy="221093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1078173" y="4408227"/>
            <a:ext cx="3138985" cy="180150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3138985" y="5008728"/>
            <a:ext cx="40944" cy="120100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04715" y="5008728"/>
            <a:ext cx="8871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সরণ 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s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542197" y="6318913"/>
            <a:ext cx="1337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dirty="0" smtClean="0">
                <a:latin typeface="NikoshBAN" panose="02000000000000000000" pitchFamily="2" charset="0"/>
                <a:cs typeface="NikoshBAN" panose="02000000000000000000" pitchFamily="2" charset="0"/>
              </a:rPr>
              <a:t>সময়</a:t>
            </a:r>
            <a:r>
              <a:rPr lang="en-US" dirty="0" smtClean="0">
                <a:latin typeface="NikoshBAN" panose="02000000000000000000" pitchFamily="2" charset="0"/>
                <a:cs typeface="NikoshBAN" panose="02000000000000000000" pitchFamily="2" charset="0"/>
              </a:rPr>
              <a:t> t</a:t>
            </a:r>
            <a:endParaRPr lang="en-US" dirty="0"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723331" y="6155140"/>
            <a:ext cx="3548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59558" y="4107976"/>
            <a:ext cx="5186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Y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3138985" y="6209731"/>
            <a:ext cx="3002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2879678" y="4599296"/>
            <a:ext cx="491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322627" y="5978561"/>
            <a:ext cx="3411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183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1" grpId="0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56655" y="86340"/>
            <a:ext cx="3219150" cy="1200329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pPr algn="ctr"/>
            <a:r>
              <a:rPr lang="bn-BD" sz="7200" dirty="0">
                <a:solidFill>
                  <a:srgbClr val="00B05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কর্ম পত্র -১</a:t>
            </a:r>
            <a:endParaRPr lang="en-US" sz="7200" dirty="0">
              <a:solidFill>
                <a:srgbClr val="00B05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240401" y="1420861"/>
            <a:ext cx="6051657" cy="1107996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 algn="ctr"/>
            <a:r>
              <a:rPr lang="bn-BD" sz="6600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  <a:sym typeface="Webdings"/>
              </a:rPr>
              <a:t></a:t>
            </a:r>
            <a:r>
              <a:rPr lang="bn-BD" sz="6600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একক কাজ </a:t>
            </a:r>
            <a:r>
              <a:rPr lang="bn-BD" sz="2800" dirty="0">
                <a:solidFill>
                  <a:srgbClr val="0070C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(সময়-০৩ মিনিট)</a:t>
            </a:r>
            <a:endParaRPr lang="en-US" sz="2800" dirty="0">
              <a:solidFill>
                <a:srgbClr val="0070C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6266230" y="2746224"/>
            <a:ext cx="1464593" cy="1143388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675561" y="3180958"/>
            <a:ext cx="3649573" cy="346918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803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4167 -0.01991 C 0.04088 -0.01991 0.10885 0.09236 0.10885 0.23194 C 0.10885 0.37152 0.04088 0.48588 -0.04167 0.48588 C -0.12409 0.48588 -0.1905 0.37152 -0.1905 0.23194 C -0.1905 0.09236 -0.12409 -0.01991 -0.04167 -0.01991 Z " pathEditMode="relative" rAng="0" ptsTypes="AAAAA">
                                      <p:cBhvr>
                                        <p:cTn id="18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8" y="252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3787319" y="832514"/>
            <a:ext cx="4856062" cy="3916907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492019" y="133267"/>
            <a:ext cx="1771533" cy="1398494"/>
          </a:xfrm>
          <a:prstGeom prst="ellips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1445457" y="5465761"/>
            <a:ext cx="9539785" cy="1569660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/>
            <a:r>
              <a:rPr lang="bn-BD" sz="72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* </a:t>
            </a:r>
            <a:r>
              <a:rPr lang="bn-BD" sz="9600" dirty="0">
                <a:solidFill>
                  <a:srgbClr val="FF0000"/>
                </a:solidFill>
                <a:latin typeface="NikoshBAN" panose="02000000000000000000" pitchFamily="2" charset="0"/>
                <a:cs typeface="NikoshBAN" panose="02000000000000000000" pitchFamily="2" charset="0"/>
              </a:rPr>
              <a:t>গতি কাকে বলে  ?</a:t>
            </a:r>
            <a:endParaRPr lang="en-US" sz="7200" dirty="0">
              <a:solidFill>
                <a:srgbClr val="FF0000"/>
              </a:solidFill>
              <a:latin typeface="NikoshBAN" panose="02000000000000000000" pitchFamily="2" charset="0"/>
              <a:cs typeface="NikoshBAN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9045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0.01641 3.7037E-6 C 0.09166 3.7037E-6 0.18034 0.12731 0.18034 0.28518 C 0.18034 0.44282 0.09166 0.57129 -0.01641 0.57129 C -0.12513 0.57129 -0.21237 0.44282 -0.21237 0.28518 C -0.21237 0.12731 -0.12513 3.7037E-6 -0.01641 3.7037E-6 Z " pathEditMode="relative" rAng="0" ptsTypes="AAAAA">
                                      <p:cBhvr>
                                        <p:cTn id="6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2856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737</TotalTime>
  <Words>311</Words>
  <Application>Microsoft Office PowerPoint</Application>
  <PresentationFormat>Widescreen</PresentationFormat>
  <Paragraphs>79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Arial</vt:lpstr>
      <vt:lpstr>Calibri</vt:lpstr>
      <vt:lpstr>Calibri Light</vt:lpstr>
      <vt:lpstr>NikoshBAN</vt:lpstr>
      <vt:lpstr>Vrinda</vt:lpstr>
      <vt:lpstr>Webdings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DOEL</dc:creator>
  <cp:lastModifiedBy>DOEL</cp:lastModifiedBy>
  <cp:revision>152</cp:revision>
  <dcterms:created xsi:type="dcterms:W3CDTF">2013-10-25T05:45:57Z</dcterms:created>
  <dcterms:modified xsi:type="dcterms:W3CDTF">2013-10-29T06:39:45Z</dcterms:modified>
</cp:coreProperties>
</file>